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handoutMasterIdLst>
    <p:handoutMasterId r:id="rId13"/>
  </p:handoutMasterIdLst>
  <p:sldIdLst>
    <p:sldId id="270" r:id="rId3"/>
    <p:sldId id="298" r:id="rId4"/>
    <p:sldId id="287" r:id="rId5"/>
    <p:sldId id="299" r:id="rId6"/>
    <p:sldId id="286" r:id="rId7"/>
    <p:sldId id="297" r:id="rId8"/>
    <p:sldId id="300" r:id="rId9"/>
    <p:sldId id="288" r:id="rId10"/>
    <p:sldId id="301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C3A"/>
    <a:srgbClr val="646464"/>
    <a:srgbClr val="C7E088"/>
    <a:srgbClr val="196E8B"/>
    <a:srgbClr val="926DA5"/>
    <a:srgbClr val="FFFF00"/>
    <a:srgbClr val="717171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  <p:guide pos="74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479C-9DD0-4D38-989A-B50235035F95}" type="datetimeFigureOut">
              <a:rPr lang="nl-BE" smtClean="0"/>
              <a:t>22/11/2022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83FC-104D-4A91-AB73-234105D964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43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22/11/2022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80 m² staat ter discussie (vb. kleine stadswoningen)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52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Openbaar domein &gt;50% verharding, ook niet </a:t>
            </a:r>
            <a:r>
              <a:rPr lang="nl-BE" dirty="0" err="1"/>
              <a:t>vergunningsplichtige</a:t>
            </a:r>
            <a:r>
              <a:rPr lang="nl-BE" dirty="0"/>
              <a:t> 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83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Reacties adviesraden tot nu toe positief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08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V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6" y="288000"/>
            <a:ext cx="5792777" cy="6264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1" y="576000"/>
            <a:ext cx="1833045" cy="714929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 flipH="1">
            <a:off x="3696305" y="288001"/>
            <a:ext cx="8118323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9596" y="2556000"/>
            <a:ext cx="5088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51699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355" y="5866159"/>
            <a:ext cx="2238761" cy="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over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448CAC0-95AC-4CF5-B774-E12AD1C23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120" y="286526"/>
            <a:ext cx="9873615" cy="6264000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 flipH="1">
            <a:off x="3696305" y="288001"/>
            <a:ext cx="8118323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9596" y="2556000"/>
            <a:ext cx="5088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51699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3" y="576002"/>
            <a:ext cx="1567025" cy="6733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308CBDB-8E86-450D-ACA2-CBAA4B97A7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355" y="5866159"/>
            <a:ext cx="2238761" cy="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384000" y="288001"/>
            <a:ext cx="11404675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1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2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75251FC-C78F-4CA9-A0F6-7FB442DAB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8" y="5866159"/>
            <a:ext cx="2329049" cy="5110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3318136-DCF1-40E4-94D2-B4C29DA8F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1" y="576000"/>
            <a:ext cx="1833045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3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977676" y="288001"/>
            <a:ext cx="9830323" cy="6265475"/>
            <a:chOff x="1483257" y="288000"/>
            <a:chExt cx="7372742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196E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3257" y="288000"/>
              <a:ext cx="1800000" cy="6264000"/>
            </a:xfrm>
            <a:prstGeom prst="rtTriangle">
              <a:avLst/>
            </a:prstGeom>
            <a:solidFill>
              <a:srgbClr val="196E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69" y="2104574"/>
            <a:ext cx="5088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4443" y="463162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C0B514F-94E0-45F5-A8B6-6B416AA8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355" y="5866159"/>
            <a:ext cx="2238761" cy="50718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8DE5CBA-3416-4313-9AE9-008BDFE09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1" y="288001"/>
            <a:ext cx="1567025" cy="6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739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2408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2570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fbeelding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3528" y="1908000"/>
            <a:ext cx="4522472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25637" y="1908000"/>
            <a:ext cx="4944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739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D65BF7D-2351-4026-A12A-0825E6E8751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2408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2570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739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0F73AD-CB74-437B-89E7-5B179DDB3387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2408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2570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739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25A497-362C-4061-85D8-E5C5110FC025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2408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2570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675" r:id="rId3"/>
    <p:sldLayoutId id="2147483695" r:id="rId4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b="1" i="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5505"/>
            <a:ext cx="9888000" cy="1116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6140"/>
            <a:ext cx="9888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975" y="158400"/>
            <a:ext cx="1567025" cy="6733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95" y="6210835"/>
            <a:ext cx="2224892" cy="386335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6739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2D99A9A-6424-4170-8B4E-F352698E097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2408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2570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5" r:id="rId3"/>
    <p:sldLayoutId id="2147483686" r:id="rId4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8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9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1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8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89EC-A22A-4F33-A378-44D4E93F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596" y="2556000"/>
            <a:ext cx="5088000" cy="1943998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Herwerking GSV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35AF2C-2898-48D2-9E76-244AD8AD7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699" y="4650972"/>
            <a:ext cx="5088000" cy="1224000"/>
          </a:xfrm>
        </p:spPr>
        <p:txBody>
          <a:bodyPr>
            <a:normAutofit/>
          </a:bodyPr>
          <a:lstStyle/>
          <a:p>
            <a:r>
              <a:rPr lang="nl-NL" dirty="0"/>
              <a:t>Webinar klimaat 22 november 2022</a:t>
            </a:r>
          </a:p>
          <a:p>
            <a:endParaRPr lang="nl-NL" dirty="0"/>
          </a:p>
          <a:p>
            <a:r>
              <a:rPr lang="nl-NL" dirty="0"/>
              <a:t>Maarten Vandecasteele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78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DD51D-0C91-415C-9A18-CA678428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GSV?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B79788-7E32-4C7A-94CC-55C9413C9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i="0" dirty="0">
                <a:solidFill>
                  <a:srgbClr val="696969"/>
                </a:solidFill>
                <a:effectLst/>
                <a:latin typeface="FlandersArtSans"/>
              </a:rPr>
              <a:t> Gewestelijke Stedenbouwkundige Verordening inzake hemelwaterputten, infiltratievoorzieningen, buffervoorzieningen en gescheiden lozing van afvalwater en hemelwater</a:t>
            </a:r>
          </a:p>
          <a:p>
            <a:r>
              <a:rPr lang="nl-BE" dirty="0">
                <a:solidFill>
                  <a:srgbClr val="696969"/>
                </a:solidFill>
                <a:latin typeface="FlandersArtSans"/>
              </a:rPr>
              <a:t>Betrekking op:</a:t>
            </a:r>
          </a:p>
          <a:p>
            <a:pPr lvl="1"/>
            <a:r>
              <a:rPr lang="nl-BE" dirty="0">
                <a:solidFill>
                  <a:srgbClr val="696969"/>
                </a:solidFill>
                <a:latin typeface="FlandersArtSans"/>
              </a:rPr>
              <a:t>het gebruik van hemelwater</a:t>
            </a:r>
          </a:p>
          <a:p>
            <a:pPr lvl="1"/>
            <a:r>
              <a:rPr lang="nl-BE" dirty="0">
                <a:solidFill>
                  <a:srgbClr val="696969"/>
                </a:solidFill>
                <a:latin typeface="FlandersArtSans"/>
              </a:rPr>
              <a:t>infiltratie, buffering en lozing van hemelwater afkomstig van verhardingen en overdekte constructies</a:t>
            </a:r>
          </a:p>
          <a:p>
            <a:pPr lvl="1"/>
            <a:r>
              <a:rPr lang="nl-BE" dirty="0">
                <a:solidFill>
                  <a:srgbClr val="696969"/>
                </a:solidFill>
                <a:latin typeface="FlandersArtSans"/>
              </a:rPr>
              <a:t>scheiding hemelwater en afvalwater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B8B15-296A-429A-BDD0-84A6B6DB7C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085D1-50D4-4FF5-B3A4-CE15827DC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DA8E13-9955-4664-8E38-E5B9247E3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9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BEAB5-ADF6-44BD-9D03-6FB8C6CE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GSV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D1DC-AC02-412C-AE5C-C0F30C04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030196" cy="3672000"/>
          </a:xfrm>
        </p:spPr>
        <p:txBody>
          <a:bodyPr/>
          <a:lstStyle/>
          <a:p>
            <a:r>
              <a:rPr lang="nl-NL" dirty="0"/>
              <a:t>Enkele nieuwe definities</a:t>
            </a:r>
          </a:p>
          <a:p>
            <a:pPr lvl="1"/>
            <a:r>
              <a:rPr lang="nl-NL" dirty="0" err="1"/>
              <a:t>Retentiedak</a:t>
            </a:r>
            <a:r>
              <a:rPr lang="nl-NL" dirty="0"/>
              <a:t>: een dak kan gebruikt worden als buffer voor hemelwater (vb. gebruik, groendak, buffervoorziening, …)</a:t>
            </a:r>
          </a:p>
          <a:p>
            <a:pPr lvl="1"/>
            <a:r>
              <a:rPr lang="nl-NL" dirty="0"/>
              <a:t>Waterdoorlatende verharding</a:t>
            </a:r>
          </a:p>
          <a:p>
            <a:pPr lvl="1"/>
            <a:r>
              <a:rPr lang="nl-NL" dirty="0"/>
              <a:t>Werken aan de afwatering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57C1-F8F0-4B0D-A663-6E8A4CD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73278-CA41-4799-B07B-8AD978FD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48DC-EB14-4ABF-85D6-1B2E8FD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3</a:t>
            </a:fld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9EA001D4-C941-4E46-888A-DD6241C85285}"/>
              </a:ext>
            </a:extLst>
          </p:cNvPr>
          <p:cNvGrpSpPr/>
          <p:nvPr/>
        </p:nvGrpSpPr>
        <p:grpSpPr>
          <a:xfrm>
            <a:off x="7067393" y="3113064"/>
            <a:ext cx="4515631" cy="2850336"/>
            <a:chOff x="7067393" y="3113064"/>
            <a:chExt cx="4515631" cy="2850336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A1163FB-53F7-4414-A6A7-E156FDFE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7393" y="3113064"/>
              <a:ext cx="4515631" cy="2850336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B8D442F-4790-452C-86B8-89EE3CEE12DF}"/>
                </a:ext>
              </a:extLst>
            </p:cNvPr>
            <p:cNvSpPr/>
            <p:nvPr/>
          </p:nvSpPr>
          <p:spPr>
            <a:xfrm>
              <a:off x="7067393" y="4783647"/>
              <a:ext cx="3009207" cy="11637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gebruik hemelwater is ook verplicht bij totaalrenovaties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4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BEAB5-ADF6-44BD-9D03-6FB8C6CE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GSV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D1DC-AC02-412C-AE5C-C0F30C04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6539393" cy="3672000"/>
          </a:xfrm>
        </p:spPr>
        <p:txBody>
          <a:bodyPr/>
          <a:lstStyle/>
          <a:p>
            <a:pPr lvl="1"/>
            <a:r>
              <a:rPr lang="nl-NL" dirty="0"/>
              <a:t>Hemelwaterputten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Dak &lt; 80 m²		</a:t>
            </a:r>
            <a:r>
              <a:rPr lang="nl-NL" dirty="0">
                <a:sym typeface="Wingdings" panose="05000000000000000000" pitchFamily="2" charset="2"/>
              </a:rPr>
              <a:t> 5.000 liter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80 m² &lt; dak &lt; 120 m² 	 7.500 liter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120m² &lt; dak &lt; 200 m²	 10.000 liter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 dak &gt; 200 m²		 100 liter / m² dak</a:t>
            </a:r>
          </a:p>
          <a:p>
            <a:pPr marL="576000" lvl="2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Maximaal gebruik hemelwater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Alle toepassingen waar geen drinkwaterkwaliteit nodig is (toiletspoeling, wasmachine, buitenkraan, …)</a:t>
            </a:r>
            <a:endParaRPr lang="nl-NL" dirty="0"/>
          </a:p>
          <a:p>
            <a:pPr lvl="2"/>
            <a:r>
              <a:rPr lang="nl-NL" dirty="0">
                <a:sym typeface="Wingdings" panose="05000000000000000000" pitchFamily="2" charset="2"/>
              </a:rPr>
              <a:t>meergezinswoning: 1 wooneenheid aansluiten per begonnen putvolume van 5.000 liter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57C1-F8F0-4B0D-A663-6E8A4CD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73278-CA41-4799-B07B-8AD978FD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48DC-EB14-4ABF-85D6-1B2E8FD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1FC0D2-3D87-43E7-BF5B-0AE32887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83" y="2862159"/>
            <a:ext cx="3408218" cy="399584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C5825A8-E8DC-46C9-B555-BE7AB05508F2}"/>
              </a:ext>
            </a:extLst>
          </p:cNvPr>
          <p:cNvSpPr/>
          <p:nvPr/>
        </p:nvSpPr>
        <p:spPr>
          <a:xfrm>
            <a:off x="5774576" y="5686970"/>
            <a:ext cx="3009207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 groot appartementencomplex is aansluiting één buitenkraantje niet meer OK…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553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BEAB5-ADF6-44BD-9D03-6FB8C6CE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GSV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D1DC-AC02-412C-AE5C-C0F30C04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00" y="1945018"/>
            <a:ext cx="9888000" cy="3672000"/>
          </a:xfrm>
        </p:spPr>
        <p:txBody>
          <a:bodyPr/>
          <a:lstStyle/>
          <a:p>
            <a:r>
              <a:rPr lang="nl-NL" dirty="0"/>
              <a:t>2 x historisch passief meenemen (1 x nu)</a:t>
            </a:r>
          </a:p>
          <a:p>
            <a:pPr lvl="1"/>
            <a:endParaRPr lang="nl-NL" dirty="0"/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57C1-F8F0-4B0D-A663-6E8A4CD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73278-CA41-4799-B07B-8AD978FD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48DC-EB14-4ABF-85D6-1B2E8FD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5</a:t>
            </a:fld>
            <a:endParaRPr lang="nl-BE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A6569F8-0F57-4036-89F2-1F59C5A41998}"/>
              </a:ext>
            </a:extLst>
          </p:cNvPr>
          <p:cNvGrpSpPr/>
          <p:nvPr/>
        </p:nvGrpSpPr>
        <p:grpSpPr>
          <a:xfrm>
            <a:off x="1728000" y="2493981"/>
            <a:ext cx="1902542" cy="3428265"/>
            <a:chOff x="1728000" y="2493981"/>
            <a:chExt cx="1902542" cy="3428265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324F8827-FE19-47F8-B807-BA0367C7B6E0}"/>
                </a:ext>
              </a:extLst>
            </p:cNvPr>
            <p:cNvGrpSpPr/>
            <p:nvPr/>
          </p:nvGrpSpPr>
          <p:grpSpPr>
            <a:xfrm>
              <a:off x="1870008" y="3143081"/>
              <a:ext cx="1760534" cy="2779165"/>
              <a:chOff x="1343526" y="2028825"/>
              <a:chExt cx="2009274" cy="3171824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44F983F-151A-42CC-8F9D-67264F2016CF}"/>
                  </a:ext>
                </a:extLst>
              </p:cNvPr>
              <p:cNvSpPr/>
              <p:nvPr/>
            </p:nvSpPr>
            <p:spPr>
              <a:xfrm>
                <a:off x="1343526" y="2371724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07EF777D-6B32-4C9E-B571-00D75E9A04DB}"/>
                  </a:ext>
                </a:extLst>
              </p:cNvPr>
              <p:cNvSpPr/>
              <p:nvPr/>
            </p:nvSpPr>
            <p:spPr>
              <a:xfrm>
                <a:off x="1343526" y="3314699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BA9F8ED5-F420-4876-B048-7E33EFFEE986}"/>
                  </a:ext>
                </a:extLst>
              </p:cNvPr>
              <p:cNvSpPr/>
              <p:nvPr/>
            </p:nvSpPr>
            <p:spPr>
              <a:xfrm>
                <a:off x="1733549" y="4257674"/>
                <a:ext cx="790575" cy="942975"/>
              </a:xfrm>
              <a:prstGeom prst="rect">
                <a:avLst/>
              </a:prstGeom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CAC0C816-3D43-423B-920F-98B93ACF0390}"/>
                  </a:ext>
                </a:extLst>
              </p:cNvPr>
              <p:cNvSpPr/>
              <p:nvPr/>
            </p:nvSpPr>
            <p:spPr>
              <a:xfrm>
                <a:off x="1343526" y="2028825"/>
                <a:ext cx="1180598" cy="342899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B1D08754-C41E-4413-A091-10EC0769F83B}"/>
                  </a:ext>
                </a:extLst>
              </p:cNvPr>
              <p:cNvSpPr/>
              <p:nvPr/>
            </p:nvSpPr>
            <p:spPr>
              <a:xfrm>
                <a:off x="1614737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BA9C653-1848-4CD5-BA74-911BE58970F1}"/>
                  </a:ext>
                </a:extLst>
              </p:cNvPr>
              <p:cNvSpPr/>
              <p:nvPr/>
            </p:nvSpPr>
            <p:spPr>
              <a:xfrm>
                <a:off x="2205036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1A2974DC-DA62-4900-907F-79B911AF5F37}"/>
                  </a:ext>
                </a:extLst>
              </p:cNvPr>
              <p:cNvSpPr/>
              <p:nvPr/>
            </p:nvSpPr>
            <p:spPr>
              <a:xfrm>
                <a:off x="2795335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4B26F059-A944-405E-B0F9-8C62E5DCD130}"/>
                  </a:ext>
                </a:extLst>
              </p:cNvPr>
              <p:cNvSpPr/>
              <p:nvPr/>
            </p:nvSpPr>
            <p:spPr>
              <a:xfrm>
                <a:off x="1614737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79CCF1B2-870C-4AEC-9D14-1AD0815CEAAB}"/>
                  </a:ext>
                </a:extLst>
              </p:cNvPr>
              <p:cNvSpPr/>
              <p:nvPr/>
            </p:nvSpPr>
            <p:spPr>
              <a:xfrm>
                <a:off x="2205036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011B0F28-738D-4369-8B06-E715E67C42BD}"/>
                  </a:ext>
                </a:extLst>
              </p:cNvPr>
              <p:cNvSpPr/>
              <p:nvPr/>
            </p:nvSpPr>
            <p:spPr>
              <a:xfrm>
                <a:off x="2795335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A610B5F9-4F2B-417D-A06F-4CCB9EB1074C}"/>
                </a:ext>
              </a:extLst>
            </p:cNvPr>
            <p:cNvSpPr txBox="1"/>
            <p:nvPr/>
          </p:nvSpPr>
          <p:spPr>
            <a:xfrm>
              <a:off x="1728000" y="2493981"/>
              <a:ext cx="1793733" cy="323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Bestaande toestand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7AB6ACD4-C417-424F-BC04-96600AFFA58E}"/>
              </a:ext>
            </a:extLst>
          </p:cNvPr>
          <p:cNvGrpSpPr/>
          <p:nvPr/>
        </p:nvGrpSpPr>
        <p:grpSpPr>
          <a:xfrm>
            <a:off x="4728643" y="2473116"/>
            <a:ext cx="2207292" cy="3449130"/>
            <a:chOff x="4728643" y="2473116"/>
            <a:chExt cx="2207292" cy="344913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BC1ADC39-E061-41E6-A901-0DC8301B1AC9}"/>
                </a:ext>
              </a:extLst>
            </p:cNvPr>
            <p:cNvGrpSpPr/>
            <p:nvPr/>
          </p:nvGrpSpPr>
          <p:grpSpPr>
            <a:xfrm>
              <a:off x="4766016" y="3138907"/>
              <a:ext cx="2169919" cy="2783339"/>
              <a:chOff x="4648701" y="2024061"/>
              <a:chExt cx="2476499" cy="3176588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77B723-8CBD-4D64-884B-426EBE1B5C2C}"/>
                  </a:ext>
                </a:extLst>
              </p:cNvPr>
              <p:cNvSpPr/>
              <p:nvPr/>
            </p:nvSpPr>
            <p:spPr>
              <a:xfrm>
                <a:off x="4648701" y="2371724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05B0D83-2423-468B-9C1B-D3ED1463F1FE}"/>
                  </a:ext>
                </a:extLst>
              </p:cNvPr>
              <p:cNvSpPr/>
              <p:nvPr/>
            </p:nvSpPr>
            <p:spPr>
              <a:xfrm>
                <a:off x="4648701" y="3314699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D7C709D-FC9D-4102-95DD-E78DECF5E5AE}"/>
                  </a:ext>
                </a:extLst>
              </p:cNvPr>
              <p:cNvSpPr/>
              <p:nvPr/>
            </p:nvSpPr>
            <p:spPr>
              <a:xfrm>
                <a:off x="5038724" y="4257674"/>
                <a:ext cx="790575" cy="942975"/>
              </a:xfrm>
              <a:prstGeom prst="rect">
                <a:avLst/>
              </a:prstGeom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3E395C15-6B83-497D-854D-B5FA8EB6FE95}"/>
                  </a:ext>
                </a:extLst>
              </p:cNvPr>
              <p:cNvSpPr/>
              <p:nvPr/>
            </p:nvSpPr>
            <p:spPr>
              <a:xfrm>
                <a:off x="4648701" y="2028825"/>
                <a:ext cx="1180598" cy="342899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DD72D753-C88E-4F19-9799-6C2721BBF058}"/>
                  </a:ext>
                </a:extLst>
              </p:cNvPr>
              <p:cNvSpPr/>
              <p:nvPr/>
            </p:nvSpPr>
            <p:spPr>
              <a:xfrm>
                <a:off x="4919912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C589056-EF02-44A3-AECE-84FEE26414B3}"/>
                  </a:ext>
                </a:extLst>
              </p:cNvPr>
              <p:cNvSpPr/>
              <p:nvPr/>
            </p:nvSpPr>
            <p:spPr>
              <a:xfrm>
                <a:off x="5510211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8D38849F-007B-477F-8071-6A01F3A1DFEA}"/>
                  </a:ext>
                </a:extLst>
              </p:cNvPr>
              <p:cNvSpPr/>
              <p:nvPr/>
            </p:nvSpPr>
            <p:spPr>
              <a:xfrm>
                <a:off x="6100510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728876C5-8CD5-4B89-995F-FEF5EB5602D7}"/>
                  </a:ext>
                </a:extLst>
              </p:cNvPr>
              <p:cNvSpPr/>
              <p:nvPr/>
            </p:nvSpPr>
            <p:spPr>
              <a:xfrm>
                <a:off x="4919912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E254A49-A95A-4B0F-84A1-E78BFE644398}"/>
                  </a:ext>
                </a:extLst>
              </p:cNvPr>
              <p:cNvSpPr/>
              <p:nvPr/>
            </p:nvSpPr>
            <p:spPr>
              <a:xfrm>
                <a:off x="5510211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71E9633C-035B-42B5-A435-92F84618CF89}"/>
                  </a:ext>
                </a:extLst>
              </p:cNvPr>
              <p:cNvSpPr/>
              <p:nvPr/>
            </p:nvSpPr>
            <p:spPr>
              <a:xfrm>
                <a:off x="6100510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80A4E925-54F4-4FB7-A89A-C3AD244A0A42}"/>
                  </a:ext>
                </a:extLst>
              </p:cNvPr>
              <p:cNvSpPr/>
              <p:nvPr/>
            </p:nvSpPr>
            <p:spPr>
              <a:xfrm>
                <a:off x="5829299" y="2028825"/>
                <a:ext cx="319088" cy="342899"/>
              </a:xfrm>
              <a:prstGeom prst="rect">
                <a:avLst/>
              </a:prstGeom>
              <a:pattFill prst="lgGrid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E1F7C1BD-92D6-4AB6-B729-E7CE9E9E8865}"/>
                  </a:ext>
                </a:extLst>
              </p:cNvPr>
              <p:cNvSpPr/>
              <p:nvPr/>
            </p:nvSpPr>
            <p:spPr>
              <a:xfrm>
                <a:off x="5510211" y="2024061"/>
                <a:ext cx="319088" cy="34289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70C2F3F7-69E0-47E6-BAB6-479E4EA04D8B}"/>
                  </a:ext>
                </a:extLst>
              </p:cNvPr>
              <p:cNvSpPr/>
              <p:nvPr/>
            </p:nvSpPr>
            <p:spPr>
              <a:xfrm>
                <a:off x="6657975" y="2371724"/>
                <a:ext cx="467225" cy="942975"/>
              </a:xfrm>
              <a:prstGeom prst="rect">
                <a:avLst/>
              </a:prstGeom>
              <a:pattFill prst="ltVert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2709011-63C0-4E21-957E-7E170FC5847A}"/>
                  </a:ext>
                </a:extLst>
              </p:cNvPr>
              <p:cNvSpPr/>
              <p:nvPr/>
            </p:nvSpPr>
            <p:spPr>
              <a:xfrm>
                <a:off x="6185985" y="2371724"/>
                <a:ext cx="467225" cy="94297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83B4269-346C-40B7-8D6E-C73165E6DA30}"/>
                </a:ext>
              </a:extLst>
            </p:cNvPr>
            <p:cNvSpPr txBox="1"/>
            <p:nvPr/>
          </p:nvSpPr>
          <p:spPr>
            <a:xfrm>
              <a:off x="4728643" y="2473116"/>
              <a:ext cx="2116837" cy="323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Uitbreiding huidige GSV</a:t>
              </a: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93C6256E-C49E-4580-B04E-C90A536F33EE}"/>
              </a:ext>
            </a:extLst>
          </p:cNvPr>
          <p:cNvGrpSpPr/>
          <p:nvPr/>
        </p:nvGrpSpPr>
        <p:grpSpPr>
          <a:xfrm>
            <a:off x="7639117" y="2473116"/>
            <a:ext cx="2321530" cy="3449130"/>
            <a:chOff x="7639117" y="2473116"/>
            <a:chExt cx="2321530" cy="344913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D9BCA11-8DEA-45BE-AE04-296B2218C475}"/>
                </a:ext>
              </a:extLst>
            </p:cNvPr>
            <p:cNvGrpSpPr/>
            <p:nvPr/>
          </p:nvGrpSpPr>
          <p:grpSpPr>
            <a:xfrm>
              <a:off x="7790728" y="3138907"/>
              <a:ext cx="2169919" cy="2783339"/>
              <a:chOff x="8100764" y="2024061"/>
              <a:chExt cx="2476499" cy="3176588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651C569A-5A5F-4D06-A5E9-10BB53BCA482}"/>
                  </a:ext>
                </a:extLst>
              </p:cNvPr>
              <p:cNvSpPr/>
              <p:nvPr/>
            </p:nvSpPr>
            <p:spPr>
              <a:xfrm>
                <a:off x="8100764" y="2371724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4E6C0216-47E1-43B5-B59F-304709E930CC}"/>
                  </a:ext>
                </a:extLst>
              </p:cNvPr>
              <p:cNvSpPr/>
              <p:nvPr/>
            </p:nvSpPr>
            <p:spPr>
              <a:xfrm>
                <a:off x="8100764" y="3314699"/>
                <a:ext cx="2009274" cy="942975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AFD2FA23-8843-4C8A-99C0-F8AEB200EFEE}"/>
                  </a:ext>
                </a:extLst>
              </p:cNvPr>
              <p:cNvSpPr/>
              <p:nvPr/>
            </p:nvSpPr>
            <p:spPr>
              <a:xfrm>
                <a:off x="8490787" y="4257674"/>
                <a:ext cx="790575" cy="942975"/>
              </a:xfrm>
              <a:prstGeom prst="rect">
                <a:avLst/>
              </a:prstGeom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EEED6A0E-AE90-4164-8FB6-847527884382}"/>
                  </a:ext>
                </a:extLst>
              </p:cNvPr>
              <p:cNvSpPr/>
              <p:nvPr/>
            </p:nvSpPr>
            <p:spPr>
              <a:xfrm>
                <a:off x="8100764" y="2028825"/>
                <a:ext cx="1180598" cy="342899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CA6E0DB3-ACB6-4EAB-8CE0-69EE427FAB8F}"/>
                  </a:ext>
                </a:extLst>
              </p:cNvPr>
              <p:cNvSpPr/>
              <p:nvPr/>
            </p:nvSpPr>
            <p:spPr>
              <a:xfrm>
                <a:off x="8371975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AE16AE5-46FA-47F2-BFB6-BC9763F8DC0F}"/>
                  </a:ext>
                </a:extLst>
              </p:cNvPr>
              <p:cNvSpPr/>
              <p:nvPr/>
            </p:nvSpPr>
            <p:spPr>
              <a:xfrm>
                <a:off x="8962274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5E58BF81-93EF-43AF-9D06-A336B0D40742}"/>
                  </a:ext>
                </a:extLst>
              </p:cNvPr>
              <p:cNvSpPr/>
              <p:nvPr/>
            </p:nvSpPr>
            <p:spPr>
              <a:xfrm>
                <a:off x="9552573" y="2628898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963E4A14-3886-4396-B3CB-7FA292C13ECB}"/>
                  </a:ext>
                </a:extLst>
              </p:cNvPr>
              <p:cNvSpPr/>
              <p:nvPr/>
            </p:nvSpPr>
            <p:spPr>
              <a:xfrm>
                <a:off x="8371975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C7DB19A-433D-424F-ADC7-482B06C31BFC}"/>
                  </a:ext>
                </a:extLst>
              </p:cNvPr>
              <p:cNvSpPr/>
              <p:nvPr/>
            </p:nvSpPr>
            <p:spPr>
              <a:xfrm>
                <a:off x="8962274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6EF73CC5-8422-47DF-8465-C4997B0A6EC5}"/>
                  </a:ext>
                </a:extLst>
              </p:cNvPr>
              <p:cNvSpPr/>
              <p:nvPr/>
            </p:nvSpPr>
            <p:spPr>
              <a:xfrm>
                <a:off x="9552573" y="3571873"/>
                <a:ext cx="319088" cy="31432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0179093B-C009-4811-963F-883991DADA22}"/>
                  </a:ext>
                </a:extLst>
              </p:cNvPr>
              <p:cNvSpPr/>
              <p:nvPr/>
            </p:nvSpPr>
            <p:spPr>
              <a:xfrm>
                <a:off x="9281362" y="2028825"/>
                <a:ext cx="319088" cy="342899"/>
              </a:xfrm>
              <a:prstGeom prst="rect">
                <a:avLst/>
              </a:prstGeom>
              <a:pattFill prst="lgGrid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D764367-561C-4730-A83A-CE173EB3814D}"/>
                  </a:ext>
                </a:extLst>
              </p:cNvPr>
              <p:cNvSpPr/>
              <p:nvPr/>
            </p:nvSpPr>
            <p:spPr>
              <a:xfrm>
                <a:off x="8634036" y="2024061"/>
                <a:ext cx="647326" cy="34289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51A66DE-7648-45E5-A8CA-A22DB7A410A7}"/>
                  </a:ext>
                </a:extLst>
              </p:cNvPr>
              <p:cNvSpPr/>
              <p:nvPr/>
            </p:nvSpPr>
            <p:spPr>
              <a:xfrm>
                <a:off x="10110038" y="2371724"/>
                <a:ext cx="467225" cy="942975"/>
              </a:xfrm>
              <a:prstGeom prst="rect">
                <a:avLst/>
              </a:prstGeom>
              <a:pattFill prst="ltVert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B78D5A8-3C4F-48E3-A771-3DC5ECCF36E6}"/>
                  </a:ext>
                </a:extLst>
              </p:cNvPr>
              <p:cNvSpPr/>
              <p:nvPr/>
            </p:nvSpPr>
            <p:spPr>
              <a:xfrm>
                <a:off x="9163052" y="2371724"/>
                <a:ext cx="942221" cy="94297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C263248-4D4E-430E-A508-936F20D05915}"/>
                </a:ext>
              </a:extLst>
            </p:cNvPr>
            <p:cNvSpPr txBox="1"/>
            <p:nvPr/>
          </p:nvSpPr>
          <p:spPr>
            <a:xfrm>
              <a:off x="7639117" y="2473116"/>
              <a:ext cx="2113916" cy="323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Uitbreiding nieuwe GSV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1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BEAB5-ADF6-44BD-9D03-6FB8C6CE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GSV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D1DC-AC02-412C-AE5C-C0F30C04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999" y="1915200"/>
            <a:ext cx="10142575" cy="3672000"/>
          </a:xfrm>
        </p:spPr>
        <p:txBody>
          <a:bodyPr/>
          <a:lstStyle/>
          <a:p>
            <a:r>
              <a:rPr lang="nl-NL" dirty="0"/>
              <a:t>Droogte en piekdebieten verzoenen 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Optimalisatie naar infiltratie én </a:t>
            </a:r>
            <a:r>
              <a:rPr lang="nl-NL" dirty="0"/>
              <a:t>totale doorvoer</a:t>
            </a:r>
          </a:p>
          <a:p>
            <a:pPr lvl="1"/>
            <a:r>
              <a:rPr lang="nl-NL" dirty="0" err="1"/>
              <a:t>gedetrende</a:t>
            </a:r>
            <a:r>
              <a:rPr lang="nl-NL" dirty="0"/>
              <a:t> Ukkelreeks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geen doorvertaling naar klimaatscenario, voorstel om evolutie in Ukkel te volgen</a:t>
            </a:r>
          </a:p>
          <a:p>
            <a:pPr lvl="1"/>
            <a:endParaRPr lang="nl-NL" dirty="0"/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57C1-F8F0-4B0D-A663-6E8A4CD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73278-CA41-4799-B07B-8AD978FD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48DC-EB14-4ABF-85D6-1B2E8FD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62628A7-556D-4C6E-9383-87E49F1C6289}"/>
              </a:ext>
            </a:extLst>
          </p:cNvPr>
          <p:cNvSpPr txBox="1"/>
          <p:nvPr/>
        </p:nvSpPr>
        <p:spPr>
          <a:xfrm>
            <a:off x="1838835" y="3907345"/>
            <a:ext cx="3749165" cy="1138773"/>
          </a:xfrm>
          <a:prstGeom prst="rect">
            <a:avLst/>
          </a:prstGeom>
          <a:solidFill>
            <a:srgbClr val="6F8C3A"/>
          </a:solidFill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Infiltratievoorziening:</a:t>
            </a:r>
          </a:p>
          <a:p>
            <a:r>
              <a:rPr lang="nl-BE" sz="2200" dirty="0">
                <a:solidFill>
                  <a:schemeClr val="bg1"/>
                </a:solidFill>
              </a:rPr>
              <a:t>330 m³/ha infiltratievolume</a:t>
            </a:r>
          </a:p>
          <a:p>
            <a:r>
              <a:rPr lang="nl-BE" sz="2200" dirty="0">
                <a:solidFill>
                  <a:schemeClr val="bg1"/>
                </a:solidFill>
              </a:rPr>
              <a:t>8 % infiltratieoppervlakte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C9506F5-BFF6-40A7-9E14-1CD8F3DFDDF6}"/>
              </a:ext>
            </a:extLst>
          </p:cNvPr>
          <p:cNvSpPr txBox="1"/>
          <p:nvPr/>
        </p:nvSpPr>
        <p:spPr>
          <a:xfrm>
            <a:off x="7385828" y="3907345"/>
            <a:ext cx="3269673" cy="1138773"/>
          </a:xfrm>
          <a:prstGeom prst="rect">
            <a:avLst/>
          </a:prstGeom>
          <a:solidFill>
            <a:srgbClr val="6F8C3A"/>
          </a:solidFill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Buffervoorziening:</a:t>
            </a:r>
          </a:p>
          <a:p>
            <a:r>
              <a:rPr lang="nl-BE" sz="2200" dirty="0">
                <a:solidFill>
                  <a:schemeClr val="bg1"/>
                </a:solidFill>
              </a:rPr>
              <a:t>430 m³/ha buffervolume</a:t>
            </a:r>
          </a:p>
          <a:p>
            <a:r>
              <a:rPr lang="nl-BE" sz="2200" dirty="0">
                <a:solidFill>
                  <a:schemeClr val="bg1"/>
                </a:solidFill>
              </a:rPr>
              <a:t>5 l/s/ha lozingsdebiet</a:t>
            </a:r>
          </a:p>
        </p:txBody>
      </p:sp>
    </p:spTree>
    <p:extLst>
      <p:ext uri="{BB962C8B-B14F-4D97-AF65-F5344CB8AC3E}">
        <p14:creationId xmlns:p14="http://schemas.microsoft.com/office/powerpoint/2010/main" val="22525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7A468-D5AB-4A99-B23A-2221F434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Infiltratie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9C8F24-EC7E-42E3-BE18-E77425C7F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00" y="1722694"/>
            <a:ext cx="9888000" cy="3672000"/>
          </a:xfrm>
        </p:spPr>
        <p:txBody>
          <a:bodyPr/>
          <a:lstStyle/>
          <a:p>
            <a:r>
              <a:rPr lang="nl-NL" dirty="0"/>
              <a:t>Verplicht voor kleinere percelen (nu 250 m²)</a:t>
            </a:r>
          </a:p>
          <a:p>
            <a:r>
              <a:rPr lang="nl-NL" dirty="0"/>
              <a:t>Ook voor kleinere gebouwen en verhardingen (&lt; 40m²)</a:t>
            </a:r>
            <a:endParaRPr lang="nl-BE" dirty="0"/>
          </a:p>
          <a:p>
            <a:r>
              <a:rPr lang="nl-BE" dirty="0"/>
              <a:t>Inzetten op bovengrondse infiltratievoorzieningen</a:t>
            </a:r>
          </a:p>
          <a:p>
            <a:pPr lvl="1"/>
            <a:r>
              <a:rPr lang="nl-BE" dirty="0"/>
              <a:t>Beter </a:t>
            </a:r>
            <a:r>
              <a:rPr lang="nl-BE" dirty="0" err="1"/>
              <a:t>inspecteerbaar</a:t>
            </a:r>
            <a:r>
              <a:rPr lang="nl-BE" dirty="0"/>
              <a:t>/onderhoudbaar</a:t>
            </a:r>
          </a:p>
          <a:p>
            <a:pPr lvl="1"/>
            <a:r>
              <a:rPr lang="nl-BE" dirty="0"/>
              <a:t>Vaak minder diep (minder risico op drainage)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ACCC4C-38D7-4FFF-9F47-AD131B4707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28802-958D-4078-904B-CE50BF792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6E420E-4DB4-4B7A-B095-4C6CFDE9A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14" name="Afbeelding 13" descr="Afbeelding met buiten, boom, lucht, natuur&#10;&#10;Automatisch gegenereerde beschrijving">
            <a:extLst>
              <a:ext uri="{FF2B5EF4-FFF2-40B4-BE49-F238E27FC236}">
                <a16:creationId xmlns:a16="http://schemas.microsoft.com/office/drawing/2014/main" id="{0B563CEF-7E5F-4F4B-B628-000178B5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804" y="2652426"/>
            <a:ext cx="4572316" cy="3773804"/>
          </a:xfrm>
          <a:prstGeom prst="rect">
            <a:avLst/>
          </a:prstGeom>
        </p:spPr>
      </p:pic>
      <p:pic>
        <p:nvPicPr>
          <p:cNvPr id="10" name="Afbeelding 9" descr="Afbeelding met buiten, water, lucht, boom&#10;&#10;Automatisch gegenereerde beschrijving">
            <a:extLst>
              <a:ext uri="{FF2B5EF4-FFF2-40B4-BE49-F238E27FC236}">
                <a16:creationId xmlns:a16="http://schemas.microsoft.com/office/drawing/2014/main" id="{7C08DB84-3AB8-4D06-B202-790AC00C7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190" y="3362090"/>
            <a:ext cx="4433543" cy="29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BEAB5-ADF6-44BD-9D03-6FB8C6CE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GSV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D1DC-AC02-412C-AE5C-C0F30C04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000" y="1716910"/>
            <a:ext cx="9888000" cy="3672000"/>
          </a:xfrm>
        </p:spPr>
        <p:txBody>
          <a:bodyPr/>
          <a:lstStyle/>
          <a:p>
            <a:r>
              <a:rPr lang="nl-NL" dirty="0"/>
              <a:t>Collectieve voorzieningen via één gebundeld artikel</a:t>
            </a:r>
          </a:p>
          <a:p>
            <a:endParaRPr lang="nl-NL" dirty="0"/>
          </a:p>
          <a:p>
            <a:r>
              <a:rPr lang="nl-BE" dirty="0"/>
              <a:t>De huidige GSV is enkel van toepassing op privaat domein</a:t>
            </a:r>
          </a:p>
          <a:p>
            <a:pPr lvl="1"/>
            <a:r>
              <a:rPr lang="nl-BE" dirty="0"/>
              <a:t>niet overal worden voldoende bronmaatregelen genomen/ onnodige verharding</a:t>
            </a:r>
          </a:p>
          <a:p>
            <a:pPr lvl="1"/>
            <a:r>
              <a:rPr lang="nl-BE" dirty="0"/>
              <a:t>Overheden moeten het goede voorbeeld geven (</a:t>
            </a:r>
            <a:r>
              <a:rPr lang="nl-BE" dirty="0" err="1"/>
              <a:t>cfr</a:t>
            </a:r>
            <a:r>
              <a:rPr lang="nl-BE" dirty="0"/>
              <a:t>. Blue Deal)</a:t>
            </a:r>
          </a:p>
          <a:p>
            <a:pPr marL="288000" lvl="1" indent="0">
              <a:buNone/>
            </a:pPr>
            <a:r>
              <a:rPr lang="nl-BE" dirty="0"/>
              <a:t>=&gt; Ook van toepassing op openbaar domein</a:t>
            </a:r>
          </a:p>
          <a:p>
            <a:endParaRPr lang="nl-NL" dirty="0"/>
          </a:p>
          <a:p>
            <a:pPr lvl="1"/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57C1-F8F0-4B0D-A663-6E8A4CD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73278-CA41-4799-B07B-8AD978FD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048DC-EB14-4ABF-85D6-1B2E8FD3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33C84DE-E1A3-4D64-A4A9-3C625F3FA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607" y="4286175"/>
            <a:ext cx="7398393" cy="2166161"/>
          </a:xfrm>
          <a:prstGeom prst="rect">
            <a:avLst/>
          </a:prstGeom>
        </p:spPr>
      </p:pic>
      <p:pic>
        <p:nvPicPr>
          <p:cNvPr id="14" name="Afbeelding 13" descr="Afbeelding met lucht, buiten, gebouw, steen&#10;&#10;Automatisch gegenereerde beschrijving">
            <a:extLst>
              <a:ext uri="{FF2B5EF4-FFF2-40B4-BE49-F238E27FC236}">
                <a16:creationId xmlns:a16="http://schemas.microsoft.com/office/drawing/2014/main" id="{7A629F43-DC27-4FB3-BEC3-92CD2BF9C5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7" y="4286174"/>
            <a:ext cx="5443584" cy="21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6B862-210D-4565-B058-55404A6D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D2D137-D3A7-44CC-AE92-A325AF1DF9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Eerste goedkeuring door Vlaamse Regering op 15 juli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Openbaar onderzoek 1 tot en met 30 september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Advies SARO, </a:t>
            </a:r>
            <a:r>
              <a:rPr lang="nl-B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Serv</a:t>
            </a:r>
            <a:r>
              <a:rPr lang="nl-B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  en Mina-raad uitgebracht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Overlegvergadering met VVSG en VVP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Goedkeuring plan-</a:t>
            </a:r>
            <a:r>
              <a:rPr lang="nl-B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mer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-screening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Tweede goedkeuring door Vlaamse Regering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Advies Raad van State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Definitieve goedkeuring door Vlaamse Regering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uitwerken vervolgtraject</a:t>
            </a:r>
          </a:p>
          <a:p>
            <a:pPr lvl="1"/>
            <a:r>
              <a:rPr lang="nl-BE" dirty="0"/>
              <a:t>Concrete uitrol en ondersteunende documenten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376FFF-E2BB-4693-B428-34D83CB63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22/11/2022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28784-958A-4D68-872C-67364BE3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726B94-BD27-45A6-8724-4BF5EAEC0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84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VMM_2015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PowerPointPresentatieVMM2022_fmt_16-9_test  -  Alleen-lezen" id="{EE4246E7-79CA-41A6-BB75-92EBF964C16B}" vid="{17D29577-1D1B-4376-B281-FEB24188B0ED}"/>
    </a:ext>
  </a:extLst>
</a:theme>
</file>

<file path=ppt/theme/theme2.xml><?xml version="1.0" encoding="utf-8"?>
<a:theme xmlns:a="http://schemas.openxmlformats.org/drawingml/2006/main" name="Thema_VMM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PowerPointPresentatieVMM2022_fmt_16-9_test  -  Alleen-lezen" id="{EE4246E7-79CA-41A6-BB75-92EBF964C16B}" vid="{FA7A6528-5742-4506-92FC-EB26D6617CF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SjabloonPowerPointPresentatieVMM2022_fmt_16-9_test</Template>
  <TotalTime>2000</TotalTime>
  <Words>430</Words>
  <Application>Microsoft Office PowerPoint</Application>
  <PresentationFormat>Breedbeeld</PresentationFormat>
  <Paragraphs>92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FlandersArtSans</vt:lpstr>
      <vt:lpstr>FlandersArtSans-Regular</vt:lpstr>
      <vt:lpstr>Wingdings</vt:lpstr>
      <vt:lpstr>Presentatie_VMM_2015</vt:lpstr>
      <vt:lpstr>Thema_VMM</vt:lpstr>
      <vt:lpstr>Herwerking GSV</vt:lpstr>
      <vt:lpstr>GSV?</vt:lpstr>
      <vt:lpstr>Herziening GSV</vt:lpstr>
      <vt:lpstr>Herziening GSV</vt:lpstr>
      <vt:lpstr>Herziening GSV</vt:lpstr>
      <vt:lpstr>Herziening GSV</vt:lpstr>
      <vt:lpstr>Infiltratie</vt:lpstr>
      <vt:lpstr>Herziening GSV</vt:lpstr>
      <vt:lpstr>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Overstromingen in het beleid</dc:title>
  <dc:subject/>
  <dc:creator>Bram Vogels</dc:creator>
  <cp:keywords/>
  <dc:description/>
  <cp:lastModifiedBy>Maarten Vandecasteele</cp:lastModifiedBy>
  <cp:revision>93</cp:revision>
  <dcterms:created xsi:type="dcterms:W3CDTF">2022-01-04T13:43:53Z</dcterms:created>
  <dcterms:modified xsi:type="dcterms:W3CDTF">2022-11-22T11:48:05Z</dcterms:modified>
  <cp:category/>
  <cp:contentStatus/>
</cp:coreProperties>
</file>